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0"/>
  </p:notesMasterIdLst>
  <p:handoutMasterIdLst>
    <p:handoutMasterId r:id="rId11"/>
  </p:handoutMasterIdLst>
  <p:sldIdLst>
    <p:sldId id="256" r:id="rId2"/>
    <p:sldId id="351" r:id="rId3"/>
    <p:sldId id="399" r:id="rId4"/>
    <p:sldId id="398" r:id="rId5"/>
    <p:sldId id="400" r:id="rId6"/>
    <p:sldId id="401" r:id="rId7"/>
    <p:sldId id="402" r:id="rId8"/>
    <p:sldId id="404" r:id="rId9"/>
  </p:sldIdLst>
  <p:sldSz cx="9144000" cy="6858000" type="screen4x3"/>
  <p:notesSz cx="6881813" cy="9296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3399"/>
    <a:srgbClr val="FFFF66"/>
    <a:srgbClr val="DDDDDD"/>
    <a:srgbClr val="FF0000"/>
    <a:srgbClr val="08B80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480" autoAdjust="0"/>
    <p:restoredTop sz="99657" autoAdjust="0"/>
  </p:normalViewPr>
  <p:slideViewPr>
    <p:cSldViewPr>
      <p:cViewPr>
        <p:scale>
          <a:sx n="70" d="100"/>
          <a:sy n="70" d="100"/>
        </p:scale>
        <p:origin x="-1128" y="-10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7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313" y="0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235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235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C0AC2D7-216A-410E-BF5F-ACE1609D06FE}" type="slidenum">
              <a:rPr lang="es-GT"/>
              <a:pPr>
                <a:defRPr/>
              </a:pPr>
              <a:t>‹Nº›</a:t>
            </a:fld>
            <a:endParaRPr lang="es-G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8" tIns="46190" rIns="92378" bIns="46190" numCol="1" anchor="t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7313" y="0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8" tIns="46190" rIns="92378" bIns="46190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416425"/>
            <a:ext cx="55054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8" tIns="46190" rIns="92378" bIns="461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8" tIns="46190" rIns="92378" bIns="46190" numCol="1" anchor="b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8" tIns="46190" rIns="92378" bIns="46190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Arial" charset="0"/>
              </a:defRPr>
            </a:lvl1pPr>
          </a:lstStyle>
          <a:p>
            <a:pPr>
              <a:defRPr/>
            </a:pPr>
            <a:fld id="{EC1E1BCE-1DF9-4004-8F52-8656825632F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17411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A90369-A7BF-4F8F-9AA7-7D82305A17AC}" type="slidenum">
              <a:rPr lang="es-ES" smtClean="0"/>
              <a:pPr/>
              <a:t>1</a:t>
            </a:fld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19459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54E5BA-438C-4C8C-9657-19C6DDD107A0}" type="slidenum">
              <a:rPr lang="es-ES" smtClean="0"/>
              <a:pPr/>
              <a:t>2</a:t>
            </a:fld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21507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0C9084-BD8B-4E16-8686-5A0D33AA9CB2}" type="slidenum">
              <a:rPr lang="es-ES" smtClean="0"/>
              <a:pPr/>
              <a:t>3</a:t>
            </a:fld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4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23555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218C70-14D5-43F0-80BC-BFDB9B0246E1}" type="slidenum">
              <a:rPr lang="es-ES" smtClean="0"/>
              <a:pPr/>
              <a:t>4</a:t>
            </a:fld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2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25603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878018-22BF-42F2-88A7-2E8ED17473ED}" type="slidenum">
              <a:rPr lang="es-ES" smtClean="0"/>
              <a:pPr/>
              <a:t>5</a:t>
            </a:fld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0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27651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8D2592-54BB-41B5-B213-B19B52EC2DE5}" type="slidenum">
              <a:rPr lang="es-ES" smtClean="0"/>
              <a:pPr/>
              <a:t>6</a:t>
            </a:fld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8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29699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875B6E-F08F-441A-97B2-7E6C47E31B45}" type="slidenum">
              <a:rPr lang="es-ES" smtClean="0"/>
              <a:pPr/>
              <a:t>7</a:t>
            </a:fld>
            <a:endParaRPr 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6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31747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E0AB83-7A59-4317-BDE6-89FA1A6D6A43}" type="slidenum">
              <a:rPr lang="es-ES" smtClean="0"/>
              <a:pPr/>
              <a:t>8</a:t>
            </a:fld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755650" y="321310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s-GT" sz="2400">
              <a:latin typeface="Times New Roman" pitchFamily="18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200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04013" y="188913"/>
            <a:ext cx="2044700" cy="583088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66738" y="188913"/>
            <a:ext cx="5984875" cy="583088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4675" y="188913"/>
            <a:ext cx="8174038" cy="68421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566738" y="1196975"/>
            <a:ext cx="3978275" cy="48228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97413" y="1196975"/>
            <a:ext cx="3978275" cy="233521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97413" y="3684588"/>
            <a:ext cx="3978275" cy="233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66738" y="1196975"/>
            <a:ext cx="3978275" cy="4822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97413" y="1196975"/>
            <a:ext cx="3978275" cy="4822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188913"/>
            <a:ext cx="8174038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196975"/>
            <a:ext cx="8108950" cy="482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609600" y="836613"/>
            <a:ext cx="8066088" cy="714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s-GT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53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gt/url?sa=i&amp;source=images&amp;cd=&amp;cad=rja&amp;docid=XP3cSjZksuwFPM&amp;tbnid=gJSWYxt5OEY0yM:&amp;ved=0CAUQjRw&amp;url=http://diariojudio.com/comunidad-judia-mexico/comienza-hoy-el-congreso-anual-de-lideres-judios-del-keren-kayemet-leisrael/42543/&amp;ei=a8L_UbbSN4rS9QTUuYDYCA&amp;psig=AFQjCNF0-Sgbv4aUDk9wXw6kyGYMSuBHww&amp;ust=137580233640637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7772400" cy="2449513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_tradnl" sz="4000" dirty="0" smtClean="0"/>
              <a:t/>
            </a:r>
            <a:br>
              <a:rPr lang="es-ES_tradnl" sz="4000" dirty="0" smtClean="0"/>
            </a:br>
            <a:r>
              <a:rPr lang="es-ES_tradnl" sz="4000" dirty="0" smtClean="0"/>
              <a:t/>
            </a:r>
            <a:br>
              <a:rPr lang="es-ES_tradnl" sz="4000" dirty="0" smtClean="0"/>
            </a:br>
            <a:r>
              <a:rPr lang="es-ES_tradnl" sz="4000" dirty="0" smtClean="0"/>
              <a:t/>
            </a:r>
            <a:br>
              <a:rPr lang="es-ES_tradnl" sz="4000" dirty="0" smtClean="0"/>
            </a:br>
            <a:r>
              <a:rPr lang="es-ES_tradnl" sz="4000" dirty="0" smtClean="0"/>
              <a:t/>
            </a:r>
            <a:br>
              <a:rPr lang="es-ES_tradnl" sz="4000" dirty="0" smtClean="0"/>
            </a:br>
            <a:r>
              <a:rPr lang="es-ES_tradnl" sz="4000" dirty="0" smtClean="0"/>
              <a:t> </a:t>
            </a:r>
            <a:r>
              <a:rPr lang="es-ES_tradnl" sz="4000" dirty="0" smtClean="0">
                <a:latin typeface="Georgia" pitchFamily="18" charset="0"/>
              </a:rPr>
              <a:t>REGISTRO DE EMPRESARIOS Y PROFESIONALES</a:t>
            </a:r>
            <a:br>
              <a:rPr lang="es-ES_tradnl" sz="4000" dirty="0" smtClean="0">
                <a:latin typeface="Georgia" pitchFamily="18" charset="0"/>
              </a:rPr>
            </a:br>
            <a:r>
              <a:rPr lang="es-ES_tradnl" sz="4000" dirty="0" smtClean="0">
                <a:latin typeface="Georgia" pitchFamily="18" charset="0"/>
              </a:rPr>
              <a:t>Guatemala</a:t>
            </a:r>
            <a:endParaRPr lang="es-ES" sz="4000" i="1" dirty="0" smtClean="0">
              <a:latin typeface="Georgia" pitchFamily="18" charset="0"/>
            </a:endParaRPr>
          </a:p>
        </p:txBody>
      </p:sp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6264275" y="6308725"/>
            <a:ext cx="2879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800" b="1">
                <a:solidFill>
                  <a:schemeClr val="bg1"/>
                </a:solidFill>
                <a:latin typeface="Arial" charset="0"/>
              </a:rPr>
              <a:t>Agosto de 2013</a:t>
            </a:r>
          </a:p>
        </p:txBody>
      </p:sp>
      <p:sp>
        <p:nvSpPr>
          <p:cNvPr id="16387" name="Rectangle 9"/>
          <p:cNvSpPr>
            <a:spLocks noChangeArrowheads="1"/>
          </p:cNvSpPr>
          <p:nvPr/>
        </p:nvSpPr>
        <p:spPr bwMode="auto">
          <a:xfrm>
            <a:off x="395288" y="6165850"/>
            <a:ext cx="38481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PA" sz="18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6388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43213" y="3644900"/>
            <a:ext cx="360045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MX" dirty="0" smtClean="0"/>
              <a:t>BASE LEGAL</a:t>
            </a:r>
            <a:endParaRPr lang="es-ES" dirty="0" smtClean="0"/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96975"/>
            <a:ext cx="8135938" cy="4267200"/>
          </a:xfrm>
        </p:spPr>
        <p:txBody>
          <a:bodyPr/>
          <a:lstStyle/>
          <a:p>
            <a:pPr marL="633413" lvl="1" indent="-454025" algn="just" eaLnBrk="1" hangingPunct="1">
              <a:buFont typeface="Wingdings" pitchFamily="2" charset="2"/>
              <a:buNone/>
              <a:tabLst>
                <a:tab pos="450850" algn="l"/>
              </a:tabLst>
            </a:pPr>
            <a:endParaRPr lang="es-ES" sz="2000" b="1" smtClean="0">
              <a:latin typeface="Tahoma" pitchFamily="34" charset="0"/>
            </a:endParaRPr>
          </a:p>
          <a:p>
            <a:pPr marL="633413" lvl="1" indent="-454025" algn="just" eaLnBrk="1" hangingPunct="1"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200" b="1" smtClean="0">
                <a:solidFill>
                  <a:srgbClr val="003399"/>
                </a:solidFill>
                <a:latin typeface="Tahoma" pitchFamily="34" charset="0"/>
              </a:rPr>
              <a:t>Artículo 120 del Código Tributario y sus reformas.</a:t>
            </a:r>
          </a:p>
          <a:p>
            <a:pPr marL="633413" lvl="1" indent="-454025" algn="just" eaLnBrk="1" hangingPunct="1">
              <a:buFont typeface="Wingdings" pitchFamily="2" charset="2"/>
              <a:buNone/>
              <a:tabLst>
                <a:tab pos="450850" algn="l"/>
              </a:tabLst>
            </a:pPr>
            <a:r>
              <a:rPr lang="es-AR" sz="3200" b="1" smtClean="0">
                <a:solidFill>
                  <a:srgbClr val="003399"/>
                </a:solidFill>
                <a:latin typeface="Tahoma" pitchFamily="34" charset="0"/>
              </a:rPr>
              <a:t>	</a:t>
            </a:r>
          </a:p>
          <a:p>
            <a:pPr marL="633413" lvl="1" indent="-454025" algn="just" eaLnBrk="1" hangingPunct="1">
              <a:tabLst>
                <a:tab pos="450850" algn="l"/>
              </a:tabLst>
            </a:pPr>
            <a:r>
              <a:rPr lang="es-AR" sz="2400" b="1" smtClean="0">
                <a:solidFill>
                  <a:srgbClr val="003399"/>
                </a:solidFill>
                <a:latin typeface="Tahoma" pitchFamily="34" charset="0"/>
              </a:rPr>
              <a:t>Inscripción</a:t>
            </a:r>
          </a:p>
          <a:p>
            <a:pPr marL="633413" lvl="1" indent="-454025" algn="just" eaLnBrk="1" hangingPunct="1">
              <a:tabLst>
                <a:tab pos="450850" algn="l"/>
              </a:tabLst>
            </a:pPr>
            <a:r>
              <a:rPr lang="es-AR" sz="2400" b="1" smtClean="0">
                <a:solidFill>
                  <a:srgbClr val="003399"/>
                </a:solidFill>
                <a:latin typeface="Tahoma" pitchFamily="34" charset="0"/>
              </a:rPr>
              <a:t>Actualización (dar aviso de todo cambio y actualizar o  ratificar datos anualmente)</a:t>
            </a:r>
          </a:p>
          <a:p>
            <a:pPr marL="633413" lvl="1" indent="-454025" algn="just" eaLnBrk="1" hangingPunct="1">
              <a:buFont typeface="Wingdings" pitchFamily="2" charset="2"/>
              <a:buNone/>
              <a:tabLst>
                <a:tab pos="450850" algn="l"/>
              </a:tabLst>
            </a:pPr>
            <a:r>
              <a:rPr lang="es-AR" sz="2400" b="1" smtClean="0">
                <a:solidFill>
                  <a:srgbClr val="003399"/>
                </a:solidFill>
                <a:latin typeface="Tahoma" pitchFamily="34" charset="0"/>
              </a:rPr>
              <a:t>		</a:t>
            </a:r>
            <a:endParaRPr lang="es-ES" sz="2400" b="1" smtClean="0">
              <a:solidFill>
                <a:srgbClr val="003399"/>
              </a:solidFill>
              <a:latin typeface="Tahoma" pitchFamily="34" charset="0"/>
            </a:endParaRPr>
          </a:p>
        </p:txBody>
      </p:sp>
      <p:pic>
        <p:nvPicPr>
          <p:cNvPr id="18435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805488"/>
            <a:ext cx="1997075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ChangeArrowheads="1"/>
          </p:cNvSpPr>
          <p:nvPr/>
        </p:nvSpPr>
        <p:spPr bwMode="auto">
          <a:xfrm>
            <a:off x="900113" y="2133600"/>
            <a:ext cx="71278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8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sz="28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ES" sz="2800" b="1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20482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805488"/>
            <a:ext cx="1997075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3 Rectángulo"/>
          <p:cNvSpPr>
            <a:spLocks noChangeArrowheads="1"/>
          </p:cNvSpPr>
          <p:nvPr/>
        </p:nvSpPr>
        <p:spPr bwMode="auto">
          <a:xfrm>
            <a:off x="539750" y="1658938"/>
            <a:ext cx="7561263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3413" lvl="1" indent="-454025" algn="just"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ES" sz="3200" b="1">
                <a:solidFill>
                  <a:srgbClr val="003399"/>
                </a:solidFill>
              </a:rPr>
              <a:t>Persona Individual   </a:t>
            </a:r>
          </a:p>
          <a:p>
            <a:pPr marL="633413" lvl="1" indent="-454025" algn="just">
              <a:buFont typeface="Wingdings" pitchFamily="2" charset="2"/>
              <a:buChar char="Ø"/>
              <a:tabLst>
                <a:tab pos="450850" algn="l"/>
              </a:tabLst>
            </a:pPr>
            <a:endParaRPr lang="es-ES" sz="3200" b="1">
              <a:solidFill>
                <a:srgbClr val="003399"/>
              </a:solidFill>
            </a:endParaRPr>
          </a:p>
          <a:p>
            <a:pPr marL="633413" lvl="1" indent="-454025" algn="just"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ES" sz="3200" b="1">
                <a:solidFill>
                  <a:srgbClr val="003399"/>
                </a:solidFill>
              </a:rPr>
              <a:t>Persona Jurídica Lucrativa</a:t>
            </a:r>
          </a:p>
          <a:p>
            <a:pPr marL="633413" lvl="1" indent="-454025" algn="just">
              <a:buFont typeface="Wingdings" pitchFamily="2" charset="2"/>
              <a:buChar char="Ø"/>
              <a:tabLst>
                <a:tab pos="450850" algn="l"/>
              </a:tabLst>
            </a:pPr>
            <a:endParaRPr lang="es-ES" sz="3200" b="1">
              <a:solidFill>
                <a:srgbClr val="00339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74675" y="188913"/>
            <a:ext cx="8174038" cy="68421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s-MX" sz="28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TIPO DE PERSONERÍA</a:t>
            </a:r>
            <a:endParaRPr lang="es-ES" sz="2800" b="1" kern="0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AR" sz="4000" dirty="0" smtClean="0"/>
              <a:t>REGISTROS</a:t>
            </a:r>
            <a:endParaRPr lang="es-ES" sz="4000" dirty="0" smtClean="0"/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981075"/>
            <a:ext cx="8135938" cy="4948238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200" b="1" smtClean="0">
                <a:solidFill>
                  <a:srgbClr val="003399"/>
                </a:solidFill>
                <a:latin typeface="Tahoma" pitchFamily="34" charset="0"/>
              </a:rPr>
              <a:t>Datos Generales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200" b="1" smtClean="0">
                <a:solidFill>
                  <a:srgbClr val="003399"/>
                </a:solidFill>
                <a:latin typeface="Tahoma" pitchFamily="34" charset="0"/>
              </a:rPr>
              <a:t>Representantes legales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200" b="1" smtClean="0">
                <a:solidFill>
                  <a:srgbClr val="003399"/>
                </a:solidFill>
                <a:latin typeface="Tahoma" pitchFamily="34" charset="0"/>
              </a:rPr>
              <a:t>Contador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200" b="1" smtClean="0">
                <a:solidFill>
                  <a:srgbClr val="003399"/>
                </a:solidFill>
                <a:latin typeface="Tahoma" pitchFamily="34" charset="0"/>
              </a:rPr>
              <a:t>Domicilio Fiscal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200" b="1" smtClean="0">
                <a:solidFill>
                  <a:srgbClr val="003399"/>
                </a:solidFill>
                <a:latin typeface="Tahoma" pitchFamily="34" charset="0"/>
              </a:rPr>
              <a:t>Establecimientos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200" b="1" smtClean="0">
                <a:solidFill>
                  <a:srgbClr val="003399"/>
                </a:solidFill>
                <a:latin typeface="Tahoma" pitchFamily="34" charset="0"/>
              </a:rPr>
              <a:t>Dirección Comercial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200" b="1" smtClean="0">
                <a:solidFill>
                  <a:srgbClr val="003399"/>
                </a:solidFill>
                <a:latin typeface="Tahoma" pitchFamily="34" charset="0"/>
              </a:rPr>
              <a:t>Autorizaciones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r>
              <a:rPr lang="es-AR" sz="3200" b="1" smtClean="0">
                <a:solidFill>
                  <a:srgbClr val="003399"/>
                </a:solidFill>
                <a:latin typeface="Tahoma" pitchFamily="34" charset="0"/>
              </a:rPr>
              <a:t>Habilitaciones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</a:pPr>
            <a:endParaRPr lang="es-AR" sz="3600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AR" sz="2000" smtClean="0"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</a:pPr>
            <a:endParaRPr lang="es-ES" sz="2000" smtClean="0">
              <a:latin typeface="Tahoma" pitchFamily="34" charset="0"/>
            </a:endParaRPr>
          </a:p>
        </p:txBody>
      </p:sp>
      <p:pic>
        <p:nvPicPr>
          <p:cNvPr id="22531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199707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462962" cy="12954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AR" sz="3600" dirty="0" smtClean="0"/>
              <a:t>REQUISITOS Inscripción/Actualización</a:t>
            </a:r>
            <a:endParaRPr lang="es-ES" sz="36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75" y="1196975"/>
            <a:ext cx="8316913" cy="4535488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  <a:defRPr/>
            </a:pPr>
            <a:endParaRPr lang="es-AR" sz="2800" b="1" dirty="0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r>
              <a:rPr lang="es-AR" sz="2800" b="1" dirty="0" smtClean="0">
                <a:solidFill>
                  <a:srgbClr val="003399"/>
                </a:solidFill>
                <a:latin typeface="Tahoma" pitchFamily="34" charset="0"/>
              </a:rPr>
              <a:t>Persona Individual</a:t>
            </a:r>
          </a:p>
          <a:p>
            <a:pPr marL="531813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531813" algn="l"/>
              </a:tabLst>
              <a:defRPr/>
            </a:pPr>
            <a:r>
              <a:rPr lang="es-AR" sz="1800" b="1" dirty="0" smtClean="0">
                <a:solidFill>
                  <a:srgbClr val="003399"/>
                </a:solidFill>
                <a:latin typeface="Tahoma" pitchFamily="34" charset="0"/>
              </a:rPr>
              <a:t>Fotocopia del Documento de Identificación</a:t>
            </a:r>
          </a:p>
          <a:p>
            <a:pPr marL="723900" indent="-192088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723900" algn="l"/>
              </a:tabLst>
              <a:defRPr/>
            </a:pPr>
            <a:r>
              <a:rPr lang="es-AR" sz="1800" b="1" dirty="0" smtClean="0">
                <a:solidFill>
                  <a:srgbClr val="003399"/>
                </a:solidFill>
                <a:latin typeface="Tahoma" pitchFamily="34" charset="0"/>
              </a:rPr>
              <a:t>Factura por servicios (agua, luz, teléfono, arrendamiento o Contrato de arrendamiento.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r>
              <a:rPr lang="es-AR" sz="2800" b="1" dirty="0" smtClean="0">
                <a:solidFill>
                  <a:srgbClr val="003399"/>
                </a:solidFill>
                <a:latin typeface="Tahoma" pitchFamily="34" charset="0"/>
              </a:rPr>
              <a:t>Persona Jurídica Lucrativa</a:t>
            </a:r>
          </a:p>
          <a:p>
            <a:pPr marL="723900" indent="-27305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r>
              <a:rPr lang="es-AR" sz="1800" b="1" dirty="0" smtClean="0">
                <a:solidFill>
                  <a:srgbClr val="003399"/>
                </a:solidFill>
                <a:latin typeface="Tahoma" pitchFamily="34" charset="0"/>
              </a:rPr>
              <a:t>Fotocopia del documento de identificación del representante legal.</a:t>
            </a:r>
          </a:p>
          <a:p>
            <a:pPr marL="723900" indent="-27305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723900" algn="l"/>
              </a:tabLst>
              <a:defRPr/>
            </a:pPr>
            <a:r>
              <a:rPr lang="es-AR" sz="1800" b="1" dirty="0" smtClean="0">
                <a:solidFill>
                  <a:srgbClr val="003399"/>
                </a:solidFill>
                <a:latin typeface="Tahoma" pitchFamily="34" charset="0"/>
              </a:rPr>
              <a:t>Factura por servicios (agua, luz, teléfono, arrendamiento o contrato de arrendamiento).</a:t>
            </a:r>
          </a:p>
          <a:p>
            <a:pPr marL="723900" indent="-27305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723900" algn="l"/>
              </a:tabLst>
              <a:defRPr/>
            </a:pPr>
            <a:r>
              <a:rPr lang="es-AR" sz="1800" b="1" dirty="0" smtClean="0">
                <a:solidFill>
                  <a:srgbClr val="003399"/>
                </a:solidFill>
                <a:latin typeface="Tahoma" pitchFamily="34" charset="0"/>
              </a:rPr>
              <a:t>Original y fotocopia del nombramiento del representante legal.</a:t>
            </a:r>
          </a:p>
          <a:p>
            <a:pPr marL="723900" indent="-27305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723900" algn="l"/>
              </a:tabLst>
              <a:defRPr/>
            </a:pPr>
            <a:r>
              <a:rPr lang="es-AR" sz="1800" b="1" dirty="0" smtClean="0">
                <a:solidFill>
                  <a:srgbClr val="003399"/>
                </a:solidFill>
                <a:latin typeface="Tahoma" pitchFamily="34" charset="0"/>
              </a:rPr>
              <a:t>Original y fotocopia del testimonio de escritura pública de constitución.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  <a:defRPr/>
            </a:pPr>
            <a:endParaRPr lang="es-AR" sz="1800" dirty="0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  <a:defRPr/>
            </a:pPr>
            <a:endParaRPr lang="es-AR" sz="2000" dirty="0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endParaRPr lang="es-AR" sz="3600" dirty="0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  <a:defRPr/>
            </a:pPr>
            <a:endParaRPr lang="es-AR" sz="2000" dirty="0" smtClean="0"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  <a:defRPr/>
            </a:pPr>
            <a:endParaRPr lang="es-ES" sz="2000" dirty="0" smtClean="0">
              <a:latin typeface="Tahoma" pitchFamily="34" charset="0"/>
            </a:endParaRPr>
          </a:p>
        </p:txBody>
      </p:sp>
      <p:pic>
        <p:nvPicPr>
          <p:cNvPr id="24579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199707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188913"/>
            <a:ext cx="8174038" cy="811212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z="3600" dirty="0" smtClean="0"/>
              <a:t>PROFESIONALES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125538"/>
            <a:ext cx="8072438" cy="4679950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r>
              <a:rPr lang="es-AR" sz="3200" b="1" dirty="0" smtClean="0">
                <a:solidFill>
                  <a:srgbClr val="003399"/>
                </a:solidFill>
                <a:latin typeface="Tahoma" pitchFamily="34" charset="0"/>
              </a:rPr>
              <a:t> Contadores Públicos y Auditores</a:t>
            </a:r>
          </a:p>
          <a:p>
            <a:pPr marL="627063" indent="-354013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r>
              <a:rPr lang="es-AR" sz="1800" b="1" dirty="0" smtClean="0">
                <a:solidFill>
                  <a:srgbClr val="003399"/>
                </a:solidFill>
                <a:latin typeface="Tahoma" pitchFamily="34" charset="0"/>
              </a:rPr>
              <a:t>Para emitir dictámenes sobre devolución de crédito fiscal</a:t>
            </a:r>
          </a:p>
          <a:p>
            <a:pPr marL="627063" indent="-354013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r>
              <a:rPr lang="es-AR" sz="1800" b="1" dirty="0" smtClean="0">
                <a:solidFill>
                  <a:srgbClr val="003399"/>
                </a:solidFill>
                <a:latin typeface="Tahoma" pitchFamily="34" charset="0"/>
              </a:rPr>
              <a:t>Presten servicio en forma independiente</a:t>
            </a:r>
          </a:p>
          <a:p>
            <a:pPr marL="627063" indent="-354013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r>
              <a:rPr lang="es-AR" sz="1800" b="1" dirty="0" smtClean="0">
                <a:solidFill>
                  <a:srgbClr val="003399"/>
                </a:solidFill>
                <a:latin typeface="Tahoma" pitchFamily="34" charset="0"/>
              </a:rPr>
              <a:t>Presten servicio para una persona jurídica o que trabajen en relación de dependencia.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r>
              <a:rPr lang="es-AR" sz="3200" b="1" dirty="0" smtClean="0">
                <a:solidFill>
                  <a:srgbClr val="003399"/>
                </a:solidFill>
                <a:latin typeface="Tahoma" pitchFamily="34" charset="0"/>
              </a:rPr>
              <a:t> Peritos Contadores O Contadores 	Públicos y Auditores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  <a:defRPr/>
            </a:pPr>
            <a:r>
              <a:rPr lang="es-AR" sz="3600" b="1" dirty="0" smtClean="0">
                <a:solidFill>
                  <a:srgbClr val="003399"/>
                </a:solidFill>
                <a:latin typeface="Tahoma" pitchFamily="34" charset="0"/>
              </a:rPr>
              <a:t>   </a:t>
            </a:r>
            <a:r>
              <a:rPr lang="es-AR" sz="2000" b="1" dirty="0" smtClean="0">
                <a:solidFill>
                  <a:srgbClr val="003399"/>
                </a:solidFill>
                <a:latin typeface="Tahoma" pitchFamily="34" charset="0"/>
              </a:rPr>
              <a:t>Prestan sus servicios contables a los contribuyentes.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r>
              <a:rPr lang="es-AR" sz="2000" dirty="0" smtClean="0">
                <a:solidFill>
                  <a:srgbClr val="003399"/>
                </a:solidFill>
                <a:latin typeface="Tahoma" pitchFamily="34" charset="0"/>
              </a:rPr>
              <a:t>  </a:t>
            </a:r>
            <a:r>
              <a:rPr lang="es-AR" sz="3200" b="1" dirty="0" smtClean="0">
                <a:solidFill>
                  <a:srgbClr val="003399"/>
                </a:solidFill>
                <a:latin typeface="Tahoma" pitchFamily="34" charset="0"/>
              </a:rPr>
              <a:t>Abogados y Notarios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  <a:defRPr/>
            </a:pPr>
            <a:r>
              <a:rPr lang="es-AR" sz="1800" dirty="0" smtClean="0">
                <a:solidFill>
                  <a:srgbClr val="003399"/>
                </a:solidFill>
                <a:latin typeface="Tahoma" pitchFamily="34" charset="0"/>
              </a:rPr>
              <a:t>       </a:t>
            </a:r>
            <a:r>
              <a:rPr lang="es-AR" sz="2000" b="1" dirty="0" smtClean="0">
                <a:solidFill>
                  <a:srgbClr val="003399"/>
                </a:solidFill>
                <a:latin typeface="Tahoma" pitchFamily="34" charset="0"/>
              </a:rPr>
              <a:t>Venta de timbres fiscales y papel sellado especial para   	protocolos  	(patentados).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  <a:defRPr/>
            </a:pPr>
            <a:endParaRPr lang="es-AR" sz="2800" b="1" dirty="0" smtClean="0">
              <a:solidFill>
                <a:srgbClr val="003399"/>
              </a:solidFill>
              <a:latin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  <a:defRPr/>
            </a:pPr>
            <a:r>
              <a:rPr lang="es-AR" sz="3600" b="1" dirty="0" smtClean="0">
                <a:solidFill>
                  <a:srgbClr val="003399"/>
                </a:solidFill>
                <a:latin typeface="Tahoma" pitchFamily="34" charset="0"/>
              </a:rPr>
              <a:t>  </a:t>
            </a:r>
            <a:endParaRPr lang="es-ES" sz="2000" dirty="0" smtClean="0">
              <a:latin typeface="Tahoma" pitchFamily="34" charset="0"/>
            </a:endParaRPr>
          </a:p>
        </p:txBody>
      </p:sp>
      <p:pic>
        <p:nvPicPr>
          <p:cNvPr id="26627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199707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AR" sz="3600" dirty="0" smtClean="0"/>
              <a:t>ACTIVIDADES ECONÓMICAS</a:t>
            </a:r>
            <a:endParaRPr lang="es-ES" sz="36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052513"/>
            <a:ext cx="7991475" cy="4248150"/>
          </a:xfrm>
        </p:spPr>
        <p:txBody>
          <a:bodyPr/>
          <a:lstStyle/>
          <a:p>
            <a:pPr marL="355600" indent="-35560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r>
              <a:rPr lang="es-AR" sz="2800" b="1" dirty="0" smtClean="0">
                <a:solidFill>
                  <a:srgbClr val="003399"/>
                </a:solidFill>
                <a:latin typeface="Tahoma" pitchFamily="34" charset="0"/>
              </a:rPr>
              <a:t>Actividades económicas de acuerdo a 	  CIIU (Clasificación Industrial Internacional Uniforme.)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  <a:defRPr/>
            </a:pPr>
            <a:endParaRPr lang="es-AR" sz="2800" b="1" dirty="0" smtClean="0">
              <a:solidFill>
                <a:srgbClr val="003399"/>
              </a:solidFill>
              <a:latin typeface="Tahoma" pitchFamily="34" charset="0"/>
            </a:endParaRPr>
          </a:p>
          <a:p>
            <a:pPr marL="355600" indent="-35560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r>
              <a:rPr lang="es-AR" sz="2800" b="1" dirty="0" smtClean="0">
                <a:solidFill>
                  <a:srgbClr val="003399"/>
                </a:solidFill>
                <a:latin typeface="Tahoma" pitchFamily="34" charset="0"/>
              </a:rPr>
              <a:t>Actualización anual de la actividad Económica que represente mas del 50% de sus ingresos </a:t>
            </a:r>
            <a:r>
              <a:rPr lang="es-AR" sz="2000" b="1" dirty="0" smtClean="0">
                <a:solidFill>
                  <a:srgbClr val="003399"/>
                </a:solidFill>
                <a:latin typeface="Tahoma" pitchFamily="34" charset="0"/>
              </a:rPr>
              <a:t>(Art.120, Código Tributario).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endParaRPr lang="es-AR" sz="2800" b="1" dirty="0" smtClean="0">
              <a:solidFill>
                <a:srgbClr val="003399"/>
              </a:solidFill>
              <a:latin typeface="Tahoma" pitchFamily="34" charset="0"/>
            </a:endParaRPr>
          </a:p>
        </p:txBody>
      </p:sp>
      <p:pic>
        <p:nvPicPr>
          <p:cNvPr id="28675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199707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AR" sz="3600" dirty="0" smtClean="0"/>
              <a:t>OBLIGACIONES FISCALES</a:t>
            </a:r>
            <a:endParaRPr lang="es-ES" sz="3600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196975"/>
            <a:ext cx="7991475" cy="4608513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r>
              <a:rPr lang="es-AR" sz="2800" b="1" u="sng" dirty="0" smtClean="0">
                <a:solidFill>
                  <a:srgbClr val="003399"/>
                </a:solidFill>
                <a:latin typeface="Tahoma" pitchFamily="34" charset="0"/>
              </a:rPr>
              <a:t>Impuesto Sobre la Renta (ISR</a:t>
            </a:r>
            <a:r>
              <a:rPr lang="es-AR" sz="2800" b="1" dirty="0" smtClean="0">
                <a:solidFill>
                  <a:srgbClr val="003399"/>
                </a:solidFill>
                <a:latin typeface="Tahoma" pitchFamily="34" charset="0"/>
              </a:rPr>
              <a:t>)</a:t>
            </a:r>
          </a:p>
          <a:p>
            <a:pPr marL="2606675" indent="-2606675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  <a:tab pos="2606675" algn="l"/>
              </a:tabLst>
              <a:defRPr/>
            </a:pPr>
            <a:r>
              <a:rPr lang="es-AR" sz="2800" b="1" dirty="0" smtClean="0">
                <a:solidFill>
                  <a:srgbClr val="003399"/>
                </a:solidFill>
                <a:latin typeface="Tahoma" pitchFamily="34" charset="0"/>
              </a:rPr>
              <a:t>  </a:t>
            </a:r>
            <a:r>
              <a:rPr lang="es-AR" sz="2000" b="1" dirty="0" smtClean="0">
                <a:solidFill>
                  <a:srgbClr val="003399"/>
                </a:solidFill>
                <a:latin typeface="Tahoma" pitchFamily="34" charset="0"/>
              </a:rPr>
              <a:t>Regímenes: Opcional simplificado sobre ingresos de actividades lucrativas.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r>
              <a:rPr lang="es-AR" sz="2800" b="1" dirty="0" smtClean="0">
                <a:solidFill>
                  <a:srgbClr val="003399"/>
                </a:solidFill>
                <a:latin typeface="Tahoma" pitchFamily="34" charset="0"/>
              </a:rPr>
              <a:t> </a:t>
            </a:r>
            <a:r>
              <a:rPr lang="es-AR" sz="2800" b="1" u="sng" dirty="0" smtClean="0">
                <a:solidFill>
                  <a:srgbClr val="003399"/>
                </a:solidFill>
                <a:latin typeface="Tahoma" pitchFamily="34" charset="0"/>
              </a:rPr>
              <a:t>Impuesto al Valor Agregado </a:t>
            </a:r>
            <a:r>
              <a:rPr lang="es-AR" sz="2800" b="1" dirty="0" smtClean="0">
                <a:solidFill>
                  <a:srgbClr val="003399"/>
                </a:solidFill>
                <a:latin typeface="Tahoma" pitchFamily="34" charset="0"/>
              </a:rPr>
              <a:t>(IVA)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  <a:defRPr/>
            </a:pPr>
            <a:r>
              <a:rPr lang="es-AR" sz="2800" b="1" dirty="0" smtClean="0">
                <a:solidFill>
                  <a:srgbClr val="003399"/>
                </a:solidFill>
                <a:latin typeface="Tahoma" pitchFamily="34" charset="0"/>
              </a:rPr>
              <a:t>   </a:t>
            </a:r>
            <a:r>
              <a:rPr lang="es-AR" sz="2000" b="1" dirty="0" smtClean="0">
                <a:solidFill>
                  <a:srgbClr val="003399"/>
                </a:solidFill>
                <a:latin typeface="Tahoma" pitchFamily="34" charset="0"/>
              </a:rPr>
              <a:t>Regímenes:  General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  <a:defRPr/>
            </a:pPr>
            <a:r>
              <a:rPr lang="es-AR" sz="2000" b="1" dirty="0" smtClean="0">
                <a:solidFill>
                  <a:srgbClr val="003399"/>
                </a:solidFill>
                <a:latin typeface="Tahoma" pitchFamily="34" charset="0"/>
              </a:rPr>
              <a:t>			   Pequeño Contribuyente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Ø"/>
              <a:tabLst>
                <a:tab pos="450850" algn="l"/>
              </a:tabLst>
              <a:defRPr/>
            </a:pPr>
            <a:r>
              <a:rPr lang="es-AR" sz="2800" b="1" u="sng" dirty="0" smtClean="0">
                <a:solidFill>
                  <a:srgbClr val="003399"/>
                </a:solidFill>
                <a:latin typeface="Tahoma" pitchFamily="34" charset="0"/>
              </a:rPr>
              <a:t>Impuesto de Solidaridad </a:t>
            </a:r>
          </a:p>
          <a:p>
            <a:pPr marL="355600" indent="-35560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450850" algn="l"/>
              </a:tabLst>
              <a:defRPr/>
            </a:pPr>
            <a:r>
              <a:rPr lang="es-AR" sz="2800" b="1" dirty="0" smtClean="0">
                <a:solidFill>
                  <a:srgbClr val="003399"/>
                </a:solidFill>
                <a:latin typeface="Tahoma" pitchFamily="34" charset="0"/>
              </a:rPr>
              <a:t>   </a:t>
            </a:r>
            <a:r>
              <a:rPr lang="es-AR" sz="2000" b="1" dirty="0" smtClean="0">
                <a:solidFill>
                  <a:srgbClr val="003399"/>
                </a:solidFill>
                <a:latin typeface="Tahoma" pitchFamily="34" charset="0"/>
              </a:rPr>
              <a:t>Aplica para empresarios que realizan actividades mercantiles y agropecuarias.</a:t>
            </a:r>
          </a:p>
        </p:txBody>
      </p:sp>
      <p:pic>
        <p:nvPicPr>
          <p:cNvPr id="30723" name="Picture 6" descr="http://t2.gstatic.com/images?q=tbn:ANd9GcT0oBe6zMfZMK_vSwazaALg3yhXduVs3c5A8YM17JS2rfb0QDAi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199707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fil">
  <a:themeElements>
    <a:clrScheme name="Per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er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er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12736</TotalTime>
  <Words>245</Words>
  <Application>Microsoft Office PowerPoint</Application>
  <PresentationFormat>Presentación en pantalla (4:3)</PresentationFormat>
  <Paragraphs>68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Plantilla de diseño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Tahoma</vt:lpstr>
      <vt:lpstr>Arial</vt:lpstr>
      <vt:lpstr>Verdana</vt:lpstr>
      <vt:lpstr>Wingdings</vt:lpstr>
      <vt:lpstr>Times New Roman</vt:lpstr>
      <vt:lpstr>Georgia</vt:lpstr>
      <vt:lpstr>Perfil</vt:lpstr>
      <vt:lpstr>Perfil</vt:lpstr>
      <vt:lpstr>     REGISTRO DE EMPRESARIOS Y PROFESIONALES Guatemala</vt:lpstr>
      <vt:lpstr>BASE LEGAL</vt:lpstr>
      <vt:lpstr>Diapositiva 3</vt:lpstr>
      <vt:lpstr>REGISTROS</vt:lpstr>
      <vt:lpstr>REQUISITOS Inscripción/Actualización</vt:lpstr>
      <vt:lpstr>PROFESIONALES</vt:lpstr>
      <vt:lpstr>ACTIVIDADES ECONÓMICAS</vt:lpstr>
      <vt:lpstr>OBLIGACIONES FISCALES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Cuenta Corriente Integrada</dc:title>
  <dc:creator>Licda. Fabiola Ortíz</dc:creator>
  <cp:lastModifiedBy> </cp:lastModifiedBy>
  <cp:revision>268</cp:revision>
  <dcterms:created xsi:type="dcterms:W3CDTF">2006-03-24T15:20:02Z</dcterms:created>
  <dcterms:modified xsi:type="dcterms:W3CDTF">2013-10-28T20:03:44Z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n2">
    <vt:lpwstr/>
  </property>
</Properties>
</file>